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56" r:id="rId2"/>
    <p:sldId id="257" r:id="rId3"/>
    <p:sldId id="259" r:id="rId4"/>
    <p:sldId id="302" r:id="rId5"/>
    <p:sldId id="282" r:id="rId6"/>
    <p:sldId id="261" r:id="rId7"/>
    <p:sldId id="263" r:id="rId8"/>
    <p:sldId id="264" r:id="rId9"/>
    <p:sldId id="303" r:id="rId10"/>
    <p:sldId id="298" r:id="rId11"/>
    <p:sldId id="299" r:id="rId12"/>
    <p:sldId id="300" r:id="rId13"/>
    <p:sldId id="301" r:id="rId14"/>
    <p:sldId id="304" r:id="rId15"/>
    <p:sldId id="306" r:id="rId16"/>
    <p:sldId id="305" r:id="rId17"/>
    <p:sldId id="307" r:id="rId18"/>
    <p:sldId id="308" r:id="rId19"/>
    <p:sldId id="309" r:id="rId20"/>
    <p:sldId id="265" r:id="rId21"/>
    <p:sldId id="291" r:id="rId22"/>
    <p:sldId id="270" r:id="rId23"/>
    <p:sldId id="292" r:id="rId24"/>
    <p:sldId id="274" r:id="rId25"/>
    <p:sldId id="297" r:id="rId26"/>
    <p:sldId id="295" r:id="rId27"/>
    <p:sldId id="296" r:id="rId28"/>
    <p:sldId id="283" r:id="rId2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2" d="100"/>
          <a:sy n="82" d="100"/>
        </p:scale>
        <p:origin x="-203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notesMaster" Target="notesMasters/notesMaster1.xml"/><Relationship Id="rId31" Type="http://schemas.openxmlformats.org/officeDocument/2006/relationships/printerSettings" Target="printerSettings/printerSettings1.bin"/><Relationship Id="rId32" Type="http://schemas.openxmlformats.org/officeDocument/2006/relationships/presProps" Target="pres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ontserrat"/>
              </a:defRPr>
            </a:lvl1pPr>
          </a:lstStyle>
          <a:p>
            <a:fld id="{7307762F-A706-E543-A832-3C298AA3103F}" type="datetimeFigureOut">
              <a:rPr lang="en-US" smtClean="0"/>
              <a:pPr/>
              <a:t>09/07/17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ontserrat"/>
              </a:defRPr>
            </a:lvl1pPr>
          </a:lstStyle>
          <a:p>
            <a:fld id="{BC39F3E1-B436-EB4D-8332-DAA0486A7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096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644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09/07/17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410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09/07/17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1851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defRPr/>
            </a:lvl1pPr>
            <a:lvl2pPr indent="457200">
              <a:defRPr/>
            </a:lvl2pPr>
            <a:lvl3pPr indent="914400">
              <a:defRPr/>
            </a:lvl3pPr>
            <a:lvl4pPr indent="1371600"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532589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09/07/17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936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09/07/17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905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09/07/17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778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09/07/17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029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09/07/17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190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09/07/17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758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09/07/17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419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09/07/17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010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hyperlink" Target="http://creativecommons.org/licenses/by-nc-sa/4.0/" TargetMode="External"/><Relationship Id="rId15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TextBox 5"/>
          <p:cNvSpPr txBox="1">
            <a:spLocks noChangeArrowheads="1"/>
          </p:cNvSpPr>
          <p:nvPr userDrawn="1"/>
        </p:nvSpPr>
        <p:spPr bwMode="auto">
          <a:xfrm>
            <a:off x="1168930" y="6408634"/>
            <a:ext cx="3429144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2860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7432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2004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6576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algn="l" eaLnBrk="1" hangingPunct="1">
              <a:defRPr/>
            </a:pPr>
            <a:r>
              <a:rPr lang="en-US" sz="700" dirty="0" smtClean="0">
                <a:latin typeface="Montserrat"/>
              </a:rPr>
              <a:t>© Paul Fremantle 2015.  This work is licensed under a Creative Commons</a:t>
            </a:r>
          </a:p>
          <a:p>
            <a:pPr algn="l" eaLnBrk="1" hangingPunct="1">
              <a:defRPr/>
            </a:pPr>
            <a:r>
              <a:rPr lang="en-US" sz="700" dirty="0" smtClean="0">
                <a:latin typeface="Montserrat"/>
              </a:rPr>
              <a:t> Attribution-</a:t>
            </a:r>
            <a:r>
              <a:rPr lang="en-US" sz="700" dirty="0" err="1" smtClean="0">
                <a:latin typeface="Montserrat"/>
              </a:rPr>
              <a:t>NonCommercial</a:t>
            </a:r>
            <a:r>
              <a:rPr lang="en-US" sz="700" dirty="0" smtClean="0">
                <a:latin typeface="Montserrat"/>
              </a:rPr>
              <a:t>-</a:t>
            </a:r>
            <a:r>
              <a:rPr lang="en-US" sz="700" dirty="0" err="1" smtClean="0">
                <a:latin typeface="Montserrat"/>
              </a:rPr>
              <a:t>ShareAlike</a:t>
            </a:r>
            <a:r>
              <a:rPr lang="en-US" sz="700" dirty="0" smtClean="0">
                <a:latin typeface="Montserrat"/>
              </a:rPr>
              <a:t> 4.0 International License</a:t>
            </a:r>
            <a:br>
              <a:rPr lang="en-US" sz="700" dirty="0" smtClean="0">
                <a:latin typeface="Montserrat"/>
              </a:rPr>
            </a:br>
            <a:r>
              <a:rPr lang="en-US" sz="700" dirty="0" smtClean="0">
                <a:latin typeface="Montserrat"/>
              </a:rPr>
              <a:t>See  </a:t>
            </a:r>
            <a:r>
              <a:rPr lang="en-US" sz="700" dirty="0" smtClean="0">
                <a:latin typeface="Montserrat"/>
                <a:hlinkClick r:id="rId14"/>
              </a:rPr>
              <a:t>http://creativecommons.org/licenses/by-nc-sa/4.0/</a:t>
            </a:r>
            <a:r>
              <a:rPr lang="en-US" sz="700" dirty="0" smtClean="0">
                <a:latin typeface="Montserrat"/>
              </a:rPr>
              <a:t> 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375635" y="6492098"/>
            <a:ext cx="792765" cy="279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435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Montserra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Montserra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Montserra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Montserra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Montserra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Montserra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rankmcsherry.org/graph/scalability/cost/2015/01/15/COST.html" TargetMode="External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frankmcsherry.org/assets/COST.pdf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laboratory-journal.com/science/information-technology-it/big-data-genomics-challenges-and-solutions" TargetMode="External"/><Relationship Id="rId3" Type="http://schemas.openxmlformats.org/officeDocument/2006/relationships/image" Target="../media/image13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cmsweb.cern.ch/phedex" TargetMode="External"/><Relationship Id="rId3" Type="http://schemas.openxmlformats.org/officeDocument/2006/relationships/image" Target="../media/image16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Title 3"/>
          <p:cNvSpPr>
            <a:spLocks noGrp="1"/>
          </p:cNvSpPr>
          <p:nvPr>
            <p:ph type="ctrTitle"/>
          </p:nvPr>
        </p:nvSpPr>
        <p:spPr bwMode="auto">
          <a:xfrm>
            <a:off x="685800" y="1231483"/>
            <a:ext cx="7772400" cy="14700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  <a:normAutofit fontScale="90000"/>
          </a:bodyPr>
          <a:lstStyle/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Cloud Computing and Big Data</a:t>
            </a:r>
            <a:br>
              <a:rPr lang="en-US" dirty="0" smtClean="0">
                <a:ea typeface="ヒラギノ角ゴ ProN W3" charset="0"/>
                <a:cs typeface="ヒラギノ角ゴ ProN W3" charset="0"/>
              </a:rPr>
            </a:br>
            <a:r>
              <a:rPr lang="en-US" dirty="0" smtClean="0">
                <a:ea typeface="ヒラギノ角ゴ ProN W3" charset="0"/>
                <a:cs typeface="ヒラギノ角ゴ ProN W3" charset="0"/>
              </a:rPr>
              <a:t/>
            </a:r>
            <a:br>
              <a:rPr lang="en-US" dirty="0" smtClean="0">
                <a:ea typeface="ヒラギノ角ゴ ProN W3" charset="0"/>
                <a:cs typeface="ヒラギノ角ゴ ProN W3" charset="0"/>
              </a:rPr>
            </a:br>
            <a:r>
              <a:rPr lang="en-US" dirty="0" smtClean="0">
                <a:ea typeface="ヒラギノ角ゴ ProN W3" charset="0"/>
                <a:cs typeface="ヒラギノ角ゴ ProN W3" charset="0"/>
              </a:rPr>
              <a:t>Big Data Introduction</a:t>
            </a: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3074" name="Subtitle 4"/>
          <p:cNvSpPr>
            <a:spLocks noGrp="1"/>
          </p:cNvSpPr>
          <p:nvPr>
            <p:ph type="subTitle" idx="1"/>
          </p:nvPr>
        </p:nvSpPr>
        <p:spPr bwMode="auto">
          <a:xfrm>
            <a:off x="1371824" y="4162310"/>
            <a:ext cx="6400354" cy="1752451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  <a:normAutofit fontScale="92500" lnSpcReduction="20000"/>
          </a:bodyPr>
          <a:lstStyle/>
          <a:p>
            <a:pPr eaLnBrk="1" hangingPunct="1"/>
            <a:r>
              <a:rPr lang="en-US" dirty="0">
                <a:ea typeface="ヒラギノ角ゴ ProN W3" charset="0"/>
                <a:cs typeface="ヒラギノ角ゴ ProN W3" charset="0"/>
              </a:rPr>
              <a:t>Oxford University </a:t>
            </a:r>
          </a:p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Software Engineering Programme</a:t>
            </a:r>
            <a:endParaRPr lang="en-US" dirty="0">
              <a:ea typeface="ヒラギノ角ゴ ProN W3" charset="0"/>
              <a:cs typeface="ヒラギノ角ゴ ProN W3" charset="0"/>
            </a:endParaRPr>
          </a:p>
          <a:p>
            <a:pPr eaLnBrk="1" hangingPunct="1"/>
            <a:r>
              <a:rPr lang="en-US" smtClean="0">
                <a:ea typeface="ヒラギノ角ゴ ProN W3" charset="0"/>
                <a:cs typeface="ヒラギノ角ゴ ProN W3" charset="0"/>
              </a:rPr>
              <a:t>July 2017</a:t>
            </a: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1702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Lambda Architecture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064" y="1417638"/>
            <a:ext cx="8561154" cy="4231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7715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Lambda Architecture instantiation (WSO2)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378" y="1671829"/>
            <a:ext cx="7792650" cy="4221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3267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Lambda Architecture (</a:t>
            </a:r>
            <a:r>
              <a:rPr lang="en-US" dirty="0" err="1" smtClean="0"/>
              <a:t>MapR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3996"/>
          <a:stretch/>
        </p:blipFill>
        <p:spPr>
          <a:xfrm>
            <a:off x="0" y="1562890"/>
            <a:ext cx="9144000" cy="4453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5464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Big Data technologies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Map Reduce</a:t>
            </a:r>
          </a:p>
          <a:p>
            <a:pPr lvl="1"/>
            <a:r>
              <a:rPr lang="en-US" dirty="0" err="1" smtClean="0"/>
              <a:t>Hadoop</a:t>
            </a:r>
            <a:r>
              <a:rPr lang="en-US" dirty="0" smtClean="0"/>
              <a:t>, Spark, </a:t>
            </a:r>
            <a:r>
              <a:rPr lang="en-US" dirty="0" err="1" smtClean="0"/>
              <a:t>etc</a:t>
            </a:r>
            <a:endParaRPr lang="en-US" dirty="0" smtClean="0"/>
          </a:p>
          <a:p>
            <a:r>
              <a:rPr lang="en-US" dirty="0" smtClean="0"/>
              <a:t>In-Memory Directed Acyclic Graphs</a:t>
            </a:r>
          </a:p>
          <a:p>
            <a:pPr lvl="1"/>
            <a:r>
              <a:rPr lang="en-US" dirty="0" smtClean="0"/>
              <a:t>Spark, </a:t>
            </a:r>
            <a:r>
              <a:rPr lang="en-US" dirty="0" err="1" smtClean="0"/>
              <a:t>Tez</a:t>
            </a:r>
            <a:endParaRPr lang="en-US" dirty="0"/>
          </a:p>
          <a:p>
            <a:r>
              <a:rPr lang="en-US" dirty="0" err="1" smtClean="0"/>
              <a:t>Realtime</a:t>
            </a:r>
            <a:r>
              <a:rPr lang="en-US" dirty="0" smtClean="0"/>
              <a:t> Stream processing</a:t>
            </a:r>
          </a:p>
          <a:p>
            <a:pPr lvl="1"/>
            <a:r>
              <a:rPr lang="en-US" dirty="0" smtClean="0"/>
              <a:t>Spark, Storm, Siddhi</a:t>
            </a:r>
          </a:p>
          <a:p>
            <a:r>
              <a:rPr lang="en-US" dirty="0" err="1" smtClean="0"/>
              <a:t>NoSQL</a:t>
            </a:r>
            <a:endParaRPr lang="en-US" dirty="0" smtClean="0"/>
          </a:p>
          <a:p>
            <a:pPr lvl="1"/>
            <a:r>
              <a:rPr lang="en-US" dirty="0" smtClean="0"/>
              <a:t>Cassandra, Mongo, </a:t>
            </a:r>
            <a:r>
              <a:rPr lang="en-US" dirty="0" err="1" smtClean="0"/>
              <a:t>CouchDB</a:t>
            </a:r>
            <a:r>
              <a:rPr lang="en-US" dirty="0" smtClean="0"/>
              <a:t>, </a:t>
            </a:r>
            <a:r>
              <a:rPr lang="en-US" dirty="0" err="1" smtClean="0"/>
              <a:t>etc</a:t>
            </a:r>
            <a:endParaRPr lang="en-US" dirty="0" smtClean="0"/>
          </a:p>
          <a:p>
            <a:r>
              <a:rPr lang="en-US" dirty="0" smtClean="0"/>
              <a:t>Statistical Analysis</a:t>
            </a:r>
          </a:p>
          <a:p>
            <a:pPr lvl="1"/>
            <a:r>
              <a:rPr lang="en-US" dirty="0" smtClean="0"/>
              <a:t>R, </a:t>
            </a:r>
            <a:r>
              <a:rPr lang="en-US" dirty="0" err="1" smtClean="0"/>
              <a:t>SparkR</a:t>
            </a:r>
            <a:r>
              <a:rPr lang="en-US" dirty="0" smtClean="0"/>
              <a:t>, </a:t>
            </a:r>
            <a:r>
              <a:rPr lang="en-US" dirty="0" err="1" smtClean="0"/>
              <a:t>MapR</a:t>
            </a:r>
            <a:endParaRPr lang="en-US" dirty="0" smtClean="0"/>
          </a:p>
          <a:p>
            <a:r>
              <a:rPr lang="en-US" dirty="0" smtClean="0"/>
              <a:t>Machine Learning</a:t>
            </a:r>
          </a:p>
          <a:p>
            <a:pPr lvl="1"/>
            <a:r>
              <a:rPr lang="en-US" dirty="0" smtClean="0"/>
              <a:t>Mahout, MLlib, </a:t>
            </a:r>
            <a:r>
              <a:rPr lang="en-US" smtClean="0"/>
              <a:t>TensorFlow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9895340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Warning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9000" y="1231900"/>
            <a:ext cx="4813300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9915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Same systems, new diagram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5500" y="1358900"/>
            <a:ext cx="4953000" cy="412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8206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Scalability at what COST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COST = Configuration that Outperforms a Single Thread</a:t>
            </a:r>
          </a:p>
          <a:p>
            <a:pPr lvl="1"/>
            <a:r>
              <a:rPr lang="en-US" sz="1600" dirty="0">
                <a:hlinkClick r:id="rId2"/>
              </a:rPr>
              <a:t>http://www.frankmcsherry.org/assets/</a:t>
            </a:r>
            <a:r>
              <a:rPr lang="en-US" sz="1600" dirty="0" smtClean="0">
                <a:hlinkClick r:id="rId2"/>
              </a:rPr>
              <a:t>COST.pdf</a:t>
            </a:r>
            <a:r>
              <a:rPr lang="en-US" sz="1600" dirty="0" smtClean="0"/>
              <a:t> </a:t>
            </a:r>
          </a:p>
          <a:p>
            <a:pPr lvl="1"/>
            <a:r>
              <a:rPr lang="en-US" sz="1600" dirty="0">
                <a:hlinkClick r:id="rId3"/>
              </a:rPr>
              <a:t>http://www.frankmcsherry.org/graph/scalability/cost/2015/01/15/</a:t>
            </a:r>
            <a:r>
              <a:rPr lang="en-US" sz="1600" dirty="0" smtClean="0">
                <a:hlinkClick r:id="rId3"/>
              </a:rPr>
              <a:t>COST.html</a:t>
            </a:r>
            <a:r>
              <a:rPr lang="en-US" sz="1600" dirty="0" smtClean="0"/>
              <a:t> </a:t>
            </a:r>
          </a:p>
          <a:p>
            <a:endParaRPr lang="en-US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5145" y="3727869"/>
            <a:ext cx="5560583" cy="3130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66700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Why Python?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0"/>
            <a:ext cx="8382000" cy="471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5318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Python for Big Data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Python is a great language for Data Science</a:t>
            </a:r>
          </a:p>
          <a:p>
            <a:pPr lvl="1"/>
            <a:r>
              <a:rPr lang="en-US" dirty="0" err="1" smtClean="0"/>
              <a:t>NumPy</a:t>
            </a:r>
            <a:r>
              <a:rPr lang="en-US" dirty="0" smtClean="0"/>
              <a:t>, Pandas, many graphic packages</a:t>
            </a:r>
          </a:p>
          <a:p>
            <a:r>
              <a:rPr lang="en-US" dirty="0" smtClean="0"/>
              <a:t>Python is a great language for Spark</a:t>
            </a:r>
          </a:p>
          <a:p>
            <a:pPr lvl="1"/>
            <a:r>
              <a:rPr lang="en-US" dirty="0" smtClean="0"/>
              <a:t>Lambdas, concise statements, </a:t>
            </a:r>
            <a:r>
              <a:rPr lang="en-US" dirty="0" err="1" smtClean="0"/>
              <a:t>DataFrames</a:t>
            </a:r>
            <a:endParaRPr lang="en-US" dirty="0" smtClean="0"/>
          </a:p>
          <a:p>
            <a:r>
              <a:rPr lang="en-US" dirty="0" err="1" smtClean="0"/>
              <a:t>Ipython</a:t>
            </a:r>
            <a:r>
              <a:rPr lang="en-US" dirty="0" smtClean="0"/>
              <a:t>/</a:t>
            </a:r>
            <a:r>
              <a:rPr lang="en-US" dirty="0" err="1" smtClean="0"/>
              <a:t>Jupyter</a:t>
            </a:r>
            <a:r>
              <a:rPr lang="en-US" dirty="0" smtClean="0"/>
              <a:t> is a great notebook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3034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options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Scala</a:t>
            </a:r>
            <a:r>
              <a:rPr lang="en-US" dirty="0" smtClean="0"/>
              <a:t> is an even better language for Spark</a:t>
            </a:r>
          </a:p>
          <a:p>
            <a:pPr lvl="1"/>
            <a:r>
              <a:rPr lang="en-US" dirty="0" smtClean="0"/>
              <a:t>But not so strong in wider data science</a:t>
            </a:r>
          </a:p>
          <a:p>
            <a:r>
              <a:rPr lang="en-US" dirty="0" smtClean="0"/>
              <a:t>Java is too wordy for Data Science!</a:t>
            </a:r>
          </a:p>
          <a:p>
            <a:r>
              <a:rPr lang="en-US" dirty="0" smtClean="0"/>
              <a:t>R is a great model for both Data Science and Spark</a:t>
            </a:r>
          </a:p>
          <a:p>
            <a:endParaRPr lang="en-US" dirty="0"/>
          </a:p>
          <a:p>
            <a:r>
              <a:rPr lang="en-US" dirty="0" smtClean="0"/>
              <a:t>Do not even consider Perl </a:t>
            </a:r>
            <a:r>
              <a:rPr lang="en-US" dirty="0"/>
              <a:t>;</a:t>
            </a:r>
            <a:r>
              <a:rPr lang="en-US" dirty="0" smtClean="0"/>
              <a:t>-)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21381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Contents</a:t>
            </a: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4098" name="Content Placeholder 2"/>
          <p:cNvSpPr>
            <a:spLocks noGrp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Definitions</a:t>
            </a:r>
          </a:p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Origins of Big Data</a:t>
            </a:r>
          </a:p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Case Studies</a:t>
            </a:r>
            <a:r>
              <a:rPr lang="en-US" dirty="0">
                <a:ea typeface="ヒラギノ角ゴ ProN W3" charset="0"/>
                <a:cs typeface="ヒラギノ角ゴ ProN W3" charset="0"/>
              </a:rPr>
              <a:t> </a:t>
            </a:r>
            <a:r>
              <a:rPr lang="en-US" dirty="0" smtClean="0">
                <a:ea typeface="ヒラギノ角ゴ ProN W3" charset="0"/>
                <a:cs typeface="ヒラギノ角ゴ ProN W3" charset="0"/>
              </a:rPr>
              <a:t>and Motivations</a:t>
            </a:r>
          </a:p>
          <a:p>
            <a:pPr marL="0" indent="0" eaLnBrk="1" hangingPunct="1">
              <a:buNone/>
            </a:pPr>
            <a:endParaRPr lang="en-US" dirty="0" smtClean="0"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5350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</a:t>
            </a:r>
            <a:r>
              <a:rPr lang="en-US" dirty="0" smtClean="0"/>
              <a:t>ase studies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9792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Big Data </a:t>
            </a:r>
            <a:br>
              <a:rPr lang="en-US" dirty="0" smtClean="0"/>
            </a:br>
            <a:r>
              <a:rPr lang="en-US" dirty="0" smtClean="0"/>
              <a:t>Cloud management analytics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4000"/>
            <a:ext cx="9144000" cy="3802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0846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Realtime</a:t>
            </a:r>
            <a:r>
              <a:rPr lang="en-US" dirty="0" smtClean="0"/>
              <a:t> Big Data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New York-based Bank</a:t>
            </a:r>
          </a:p>
          <a:p>
            <a:r>
              <a:rPr lang="en-US" dirty="0" smtClean="0"/>
              <a:t>25 servers in a cluster </a:t>
            </a:r>
            <a:r>
              <a:rPr lang="en-US" dirty="0" err="1" smtClean="0"/>
              <a:t>analysing</a:t>
            </a:r>
            <a:r>
              <a:rPr lang="en-US" dirty="0" smtClean="0"/>
              <a:t> trading and system data from operational systems</a:t>
            </a:r>
          </a:p>
          <a:p>
            <a:r>
              <a:rPr lang="en-US" dirty="0" smtClean="0"/>
              <a:t>Siddhi-based engine processing data in </a:t>
            </a:r>
            <a:r>
              <a:rPr lang="en-US" dirty="0" err="1" smtClean="0"/>
              <a:t>realtime</a:t>
            </a:r>
            <a:endParaRPr lang="en-US" dirty="0"/>
          </a:p>
          <a:p>
            <a:r>
              <a:rPr lang="en-US" dirty="0" smtClean="0"/>
              <a:t>Handling 10,000s of events/second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24894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300" y="0"/>
            <a:ext cx="8388991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777059" y="6610403"/>
            <a:ext cx="636969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firstlook.org</a:t>
            </a:r>
            <a:r>
              <a:rPr lang="en-US" sz="1200" dirty="0"/>
              <a:t>/</a:t>
            </a:r>
            <a:r>
              <a:rPr lang="en-US" sz="1200" dirty="0" err="1"/>
              <a:t>theintercept</a:t>
            </a:r>
            <a:r>
              <a:rPr lang="en-US" sz="1200" dirty="0"/>
              <a:t>/2015/07/01/</a:t>
            </a:r>
            <a:r>
              <a:rPr lang="en-US" sz="1200" dirty="0" err="1"/>
              <a:t>nsas</a:t>
            </a:r>
            <a:r>
              <a:rPr lang="en-US" sz="1200" dirty="0"/>
              <a:t>-</a:t>
            </a:r>
            <a:r>
              <a:rPr lang="en-US" sz="1200" dirty="0" err="1"/>
              <a:t>google</a:t>
            </a:r>
            <a:r>
              <a:rPr lang="en-US" sz="1200" dirty="0"/>
              <a:t>-worlds-private-communications/</a:t>
            </a:r>
          </a:p>
        </p:txBody>
      </p:sp>
    </p:spTree>
    <p:extLst>
      <p:ext uri="{BB962C8B-B14F-4D97-AF65-F5344CB8AC3E}">
        <p14:creationId xmlns:p14="http://schemas.microsoft.com/office/powerpoint/2010/main" val="2124020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 smtClean="0"/>
              <a:t>Big Data </a:t>
            </a:r>
            <a:r>
              <a:rPr lang="en-US" sz="4000" dirty="0"/>
              <a:t>in Genomics</a:t>
            </a:r>
            <a:br>
              <a:rPr lang="en-US" sz="4000" dirty="0"/>
            </a:br>
            <a:r>
              <a:rPr lang="en-US" sz="1600" dirty="0">
                <a:hlinkClick r:id="rId2"/>
              </a:rPr>
              <a:t>http://www.laboratory-journal.com/science/information-technology-it/big-data-genomics-challenges-and-</a:t>
            </a:r>
            <a:r>
              <a:rPr lang="en-US" sz="1600" dirty="0" smtClean="0">
                <a:hlinkClick r:id="rId2"/>
              </a:rPr>
              <a:t>solutions</a:t>
            </a:r>
            <a:r>
              <a:rPr lang="en-US" sz="1600" dirty="0" smtClean="0"/>
              <a:t> </a:t>
            </a:r>
            <a:endParaRPr lang="en-US" sz="1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07429"/>
            <a:ext cx="9144000" cy="4965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4591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Maclaren</a:t>
            </a:r>
            <a:r>
              <a:rPr lang="en-US" dirty="0" smtClean="0"/>
              <a:t> Formula 1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75635" y="4799013"/>
            <a:ext cx="8229600" cy="132715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Collects 1Gb/race</a:t>
            </a:r>
          </a:p>
          <a:p>
            <a:r>
              <a:rPr lang="en-US" dirty="0" err="1" smtClean="0"/>
              <a:t>Analysing</a:t>
            </a:r>
            <a:r>
              <a:rPr lang="en-US" dirty="0" smtClean="0"/>
              <a:t> in real-time to tune and manage the car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17638"/>
            <a:ext cx="9144000" cy="3381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2875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35683"/>
            <a:ext cx="9058575" cy="6521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6713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 smtClean="0"/>
              <a:t>Large Hadron Collider</a:t>
            </a:r>
            <a:br>
              <a:rPr lang="en-US" sz="3600" dirty="0" smtClean="0"/>
            </a:br>
            <a:r>
              <a:rPr lang="en-US" sz="2000" dirty="0" smtClean="0"/>
              <a:t>Compact </a:t>
            </a:r>
            <a:r>
              <a:rPr lang="en-US" sz="2000" dirty="0" err="1" smtClean="0"/>
              <a:t>Muon</a:t>
            </a:r>
            <a:r>
              <a:rPr lang="en-US" sz="2000" dirty="0" smtClean="0"/>
              <a:t> </a:t>
            </a:r>
            <a:r>
              <a:rPr lang="en-US" sz="2000" smtClean="0"/>
              <a:t>Solenoid Experiment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1100" dirty="0" smtClean="0"/>
              <a:t>Source</a:t>
            </a:r>
            <a:r>
              <a:rPr lang="en-US" sz="1100" dirty="0"/>
              <a:t>: </a:t>
            </a:r>
            <a:r>
              <a:rPr lang="en-US" sz="1100" dirty="0">
                <a:hlinkClick r:id="rId2"/>
              </a:rPr>
              <a:t>http://cmsweb.cern.ch/</a:t>
            </a:r>
            <a:r>
              <a:rPr lang="en-US" sz="1100" dirty="0" smtClean="0">
                <a:hlinkClick r:id="rId2"/>
              </a:rPr>
              <a:t>phedex</a:t>
            </a:r>
            <a:r>
              <a:rPr lang="en-US" sz="1100" dirty="0" smtClean="0"/>
              <a:t> </a:t>
            </a:r>
            <a:endParaRPr lang="en-US" sz="11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417202"/>
            <a:ext cx="8229600" cy="5440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49824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0429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Big Data definition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</a:t>
            </a:r>
            <a:r>
              <a:rPr lang="en-US" dirty="0"/>
              <a:t>of a very large size, typically to the extent that its manipulation and management present significant logistical </a:t>
            </a:r>
            <a:r>
              <a:rPr lang="en-US" dirty="0" smtClean="0"/>
              <a:t>challenges</a:t>
            </a:r>
          </a:p>
          <a:p>
            <a:pPr lvl="1"/>
            <a:r>
              <a:rPr lang="en-US" dirty="0" smtClean="0"/>
              <a:t>Oxford English Dictionary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8698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Gartner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16022" indent="0">
              <a:buNone/>
            </a:pPr>
            <a:r>
              <a:rPr lang="en-US" b="1" dirty="0"/>
              <a:t>Big data</a:t>
            </a:r>
            <a:r>
              <a:rPr lang="en-US" dirty="0"/>
              <a:t> is </a:t>
            </a:r>
            <a:r>
              <a:rPr lang="en-US" b="1" dirty="0">
                <a:solidFill>
                  <a:srgbClr val="FF6600"/>
                </a:solidFill>
              </a:rPr>
              <a:t>high-volume</a:t>
            </a:r>
            <a:r>
              <a:rPr lang="en-US" dirty="0"/>
              <a:t>, </a:t>
            </a:r>
            <a:r>
              <a:rPr lang="en-US" b="1" dirty="0">
                <a:solidFill>
                  <a:srgbClr val="FF6600"/>
                </a:solidFill>
              </a:rPr>
              <a:t>high-velocity</a:t>
            </a:r>
            <a:r>
              <a:rPr lang="en-US" dirty="0"/>
              <a:t> and</a:t>
            </a:r>
            <a:r>
              <a:rPr lang="en-US" dirty="0">
                <a:solidFill>
                  <a:srgbClr val="FF6600"/>
                </a:solidFill>
              </a:rPr>
              <a:t> </a:t>
            </a:r>
            <a:r>
              <a:rPr lang="en-US" b="1" dirty="0">
                <a:solidFill>
                  <a:srgbClr val="FF6600"/>
                </a:solidFill>
              </a:rPr>
              <a:t>high-variety</a:t>
            </a:r>
            <a:r>
              <a:rPr lang="en-US" b="1" dirty="0">
                <a:solidFill>
                  <a:srgbClr val="008000"/>
                </a:solidFill>
              </a:rPr>
              <a:t> </a:t>
            </a:r>
            <a:r>
              <a:rPr lang="en-US" dirty="0"/>
              <a:t>information assets that demand cost-effective, innovative forms of information processing for enhanced insight and decision making.</a:t>
            </a:r>
            <a:br>
              <a:rPr lang="en-US" dirty="0"/>
            </a:br>
            <a:r>
              <a:rPr lang="en-US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9724816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three </a:t>
            </a:r>
            <a:r>
              <a:rPr lang="en-US" dirty="0" err="1" smtClean="0"/>
              <a:t>Vs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Velocity</a:t>
            </a:r>
          </a:p>
          <a:p>
            <a:pPr lvl="1"/>
            <a:r>
              <a:rPr lang="en-US" dirty="0" smtClean="0"/>
              <a:t>Need to be able to process data faster</a:t>
            </a:r>
          </a:p>
          <a:p>
            <a:pPr lvl="1"/>
            <a:r>
              <a:rPr lang="en-US" dirty="0" smtClean="0"/>
              <a:t>Handle very large numbers of data elements/sec incoming</a:t>
            </a:r>
            <a:endParaRPr lang="en-US" dirty="0"/>
          </a:p>
          <a:p>
            <a:r>
              <a:rPr lang="en-US" dirty="0" smtClean="0"/>
              <a:t>Variety</a:t>
            </a:r>
          </a:p>
          <a:p>
            <a:pPr lvl="1"/>
            <a:r>
              <a:rPr lang="en-US" dirty="0" smtClean="0"/>
              <a:t>Not just the same old columns</a:t>
            </a:r>
          </a:p>
          <a:p>
            <a:pPr lvl="1"/>
            <a:r>
              <a:rPr lang="en-US" dirty="0" smtClean="0"/>
              <a:t>New formats, new sources, new details</a:t>
            </a:r>
            <a:endParaRPr lang="en-US" dirty="0"/>
          </a:p>
          <a:p>
            <a:r>
              <a:rPr lang="en-US" dirty="0" smtClean="0"/>
              <a:t>Volume</a:t>
            </a:r>
          </a:p>
          <a:p>
            <a:pPr lvl="1"/>
            <a:r>
              <a:rPr lang="en-US" dirty="0" smtClean="0"/>
              <a:t>Massive volumes are becoming normal</a:t>
            </a:r>
          </a:p>
          <a:p>
            <a:pPr lvl="1"/>
            <a:r>
              <a:rPr lang="en-US" dirty="0" smtClean="0"/>
              <a:t>Collecting the next level of data</a:t>
            </a:r>
          </a:p>
          <a:p>
            <a:pPr lvl="2"/>
            <a:r>
              <a:rPr lang="en-US" dirty="0" smtClean="0"/>
              <a:t>E.g. Bank Trades, Website interactions, shopping experiences, </a:t>
            </a:r>
            <a:r>
              <a:rPr lang="en-US" dirty="0" err="1" smtClean="0"/>
              <a:t>etc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73746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My Big Data definition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Any data storage and analysis that:</a:t>
            </a:r>
          </a:p>
          <a:p>
            <a:pPr lvl="1"/>
            <a:r>
              <a:rPr lang="en-US" dirty="0" smtClean="0"/>
              <a:t>Cannot be processed on a single machine in a timely manner</a:t>
            </a:r>
          </a:p>
          <a:p>
            <a:pPr lvl="1"/>
            <a:r>
              <a:rPr lang="en-US" dirty="0" smtClean="0"/>
              <a:t>Over time needs more computation and resources than a fixed size system can provide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50901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Origins of Big Data - 1997</a:t>
            </a:r>
            <a:endParaRPr lang="en-US" sz="4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58687"/>
            <a:ext cx="9144000" cy="4742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027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 Reduce 2008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00" y="2247900"/>
            <a:ext cx="8318500" cy="23495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6025841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Master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One widely used approach</a:t>
            </a:r>
            <a:endParaRPr lang="en-US" dirty="0"/>
          </a:p>
          <a:p>
            <a:r>
              <a:rPr lang="en-US" dirty="0" smtClean="0"/>
              <a:t>You ingest core data and never change it</a:t>
            </a:r>
          </a:p>
          <a:p>
            <a:pPr lvl="1"/>
            <a:r>
              <a:rPr lang="en-US" dirty="0" smtClean="0"/>
              <a:t>You can create summaries, cleaned data, </a:t>
            </a:r>
            <a:r>
              <a:rPr lang="en-US" dirty="0" err="1" smtClean="0"/>
              <a:t>etc</a:t>
            </a:r>
            <a:endParaRPr lang="en-US" dirty="0" smtClean="0"/>
          </a:p>
          <a:p>
            <a:pPr lvl="1"/>
            <a:r>
              <a:rPr lang="en-US" dirty="0" smtClean="0"/>
              <a:t>But the original data is immutable</a:t>
            </a:r>
          </a:p>
          <a:p>
            <a:r>
              <a:rPr lang="en-US" dirty="0"/>
              <a:t>C</a:t>
            </a:r>
            <a:r>
              <a:rPr lang="en-US" dirty="0" smtClean="0"/>
              <a:t>heap disk space</a:t>
            </a:r>
            <a:r>
              <a:rPr lang="is-IS" smtClean="0"/>
              <a:t>…</a:t>
            </a:r>
            <a:endParaRPr lang="en-US" dirty="0" smtClean="0"/>
          </a:p>
          <a:p>
            <a:r>
              <a:rPr lang="en-US" dirty="0" smtClean="0"/>
              <a:t>Related to Event Sourcing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60617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3117</TotalTime>
  <Words>509</Words>
  <Application>Microsoft Macintosh PowerPoint</Application>
  <PresentationFormat>On-screen Show (4:3)</PresentationFormat>
  <Paragraphs>88</Paragraphs>
  <Slides>28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29" baseType="lpstr">
      <vt:lpstr>Office Theme</vt:lpstr>
      <vt:lpstr>Cloud Computing and Big Data  Big Data Introduction</vt:lpstr>
      <vt:lpstr>Contents</vt:lpstr>
      <vt:lpstr>Big Data definition</vt:lpstr>
      <vt:lpstr>Gartner</vt:lpstr>
      <vt:lpstr>The three Vs</vt:lpstr>
      <vt:lpstr>My Big Data definition</vt:lpstr>
      <vt:lpstr>Origins of Big Data - 1997</vt:lpstr>
      <vt:lpstr>Map Reduce 2008</vt:lpstr>
      <vt:lpstr>Master Data</vt:lpstr>
      <vt:lpstr>Lambda Architecture</vt:lpstr>
      <vt:lpstr>Lambda Architecture instantiation (WSO2)</vt:lpstr>
      <vt:lpstr>Lambda Architecture (MapR)</vt:lpstr>
      <vt:lpstr>Big Data technologies</vt:lpstr>
      <vt:lpstr>Warning</vt:lpstr>
      <vt:lpstr>Same systems, new diagram</vt:lpstr>
      <vt:lpstr>Scalability at what COST</vt:lpstr>
      <vt:lpstr>  Why Python?</vt:lpstr>
      <vt:lpstr>Python for Big Data</vt:lpstr>
      <vt:lpstr>Other options</vt:lpstr>
      <vt:lpstr>Case studies</vt:lpstr>
      <vt:lpstr>Big Data  Cloud management analytics</vt:lpstr>
      <vt:lpstr>Realtime Big Data </vt:lpstr>
      <vt:lpstr>PowerPoint Presentation</vt:lpstr>
      <vt:lpstr>Big Data in Genomics http://www.laboratory-journal.com/science/information-technology-it/big-data-genomics-challenges-and-solutions </vt:lpstr>
      <vt:lpstr>Maclaren Formula 1</vt:lpstr>
      <vt:lpstr>PowerPoint Presentation</vt:lpstr>
      <vt:lpstr>Large Hadron Collider Compact Muon Solenoid Experiment Source: http://cmsweb.cern.ch/phedex </vt:lpstr>
      <vt:lpstr>Questions?</vt:lpstr>
    </vt:vector>
  </TitlesOfParts>
  <Company>WSO2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Fremantle</dc:creator>
  <cp:lastModifiedBy>Paul Fremantle</cp:lastModifiedBy>
  <cp:revision>353</cp:revision>
  <dcterms:created xsi:type="dcterms:W3CDTF">2012-03-07T10:41:54Z</dcterms:created>
  <dcterms:modified xsi:type="dcterms:W3CDTF">2017-07-09T06:04:07Z</dcterms:modified>
</cp:coreProperties>
</file>

<file path=docProps/thumbnail.jpeg>
</file>